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73" r:id="rId7"/>
    <p:sldId id="261" r:id="rId8"/>
    <p:sldId id="262" r:id="rId9"/>
    <p:sldId id="263" r:id="rId10"/>
    <p:sldId id="264" r:id="rId11"/>
    <p:sldId id="265" r:id="rId12"/>
    <p:sldId id="27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306" autoAdjust="0"/>
  </p:normalViewPr>
  <p:slideViewPr>
    <p:cSldViewPr>
      <p:cViewPr varScale="1">
        <p:scale>
          <a:sx n="58" d="100"/>
          <a:sy n="58" d="100"/>
        </p:scale>
        <p:origin x="-106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D80B96-0104-43E7-8C4D-A60C0BE105A0}" type="datetimeFigureOut">
              <a:rPr lang="en-US" smtClean="0"/>
              <a:t>4/23/2016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E3A324-FECB-4977-8FF7-1D34FD2D7881}" type="slidenum">
              <a:rPr lang="en-US" smtClean="0"/>
              <a:t>‹#›</a:t>
            </a:fld>
            <a:endParaRPr lang="en-US"/>
          </a:p>
        </p:txBody>
      </p:sp>
    </p:spTree>
    <p:extLst>
      <p:ext uri="{BB962C8B-B14F-4D97-AF65-F5344CB8AC3E}">
        <p14:creationId xmlns:p14="http://schemas.microsoft.com/office/powerpoint/2010/main" val="3498520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lesson we will look at four.</a:t>
            </a:r>
            <a:endParaRPr lang="en-US" dirty="0"/>
          </a:p>
        </p:txBody>
      </p:sp>
      <p:sp>
        <p:nvSpPr>
          <p:cNvPr id="4" name="Slide Number Placeholder 3"/>
          <p:cNvSpPr>
            <a:spLocks noGrp="1"/>
          </p:cNvSpPr>
          <p:nvPr>
            <p:ph type="sldNum" sz="quarter" idx="10"/>
          </p:nvPr>
        </p:nvSpPr>
        <p:spPr/>
        <p:txBody>
          <a:bodyPr/>
          <a:lstStyle/>
          <a:p>
            <a:fld id="{C0E3A324-FECB-4977-8FF7-1D34FD2D7881}" type="slidenum">
              <a:rPr lang="en-US" smtClean="0"/>
              <a:t>1</a:t>
            </a:fld>
            <a:endParaRPr lang="en-US"/>
          </a:p>
        </p:txBody>
      </p:sp>
    </p:spTree>
    <p:extLst>
      <p:ext uri="{BB962C8B-B14F-4D97-AF65-F5344CB8AC3E}">
        <p14:creationId xmlns:p14="http://schemas.microsoft.com/office/powerpoint/2010/main" val="3208369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Tumults and confusion</a:t>
            </a:r>
            <a:r>
              <a:rPr lang="en-US" baseline="0" dirty="0" smtClean="0"/>
              <a:t> are the same word. </a:t>
            </a:r>
            <a:r>
              <a:rPr lang="en-US" dirty="0" smtClean="0"/>
              <a:t>Contrast the harmony</a:t>
            </a:r>
            <a:r>
              <a:rPr lang="en-US" baseline="0" dirty="0" smtClean="0"/>
              <a:t> of Paul and Titus with the Corinthians (2 cor. 12: 18, 19). Why were they able to walk together, but Corinth was filled with commotion and confusion?  You show me a divided a church where eruptions flare and I will show you a church where envy and self-seeking are there.</a:t>
            </a:r>
            <a:endParaRPr lang="en-US" dirty="0"/>
          </a:p>
        </p:txBody>
      </p:sp>
      <p:sp>
        <p:nvSpPr>
          <p:cNvPr id="4" name="Slide Number Placeholder 3"/>
          <p:cNvSpPr>
            <a:spLocks noGrp="1"/>
          </p:cNvSpPr>
          <p:nvPr>
            <p:ph type="sldNum" sz="quarter" idx="10"/>
          </p:nvPr>
        </p:nvSpPr>
        <p:spPr/>
        <p:txBody>
          <a:bodyPr/>
          <a:lstStyle/>
          <a:p>
            <a:fld id="{C0E3A324-FECB-4977-8FF7-1D34FD2D7881}" type="slidenum">
              <a:rPr lang="en-US" smtClean="0"/>
              <a:t>3</a:t>
            </a:fld>
            <a:endParaRPr lang="en-US"/>
          </a:p>
        </p:txBody>
      </p:sp>
    </p:spTree>
    <p:extLst>
      <p:ext uri="{BB962C8B-B14F-4D97-AF65-F5344CB8AC3E}">
        <p14:creationId xmlns:p14="http://schemas.microsoft.com/office/powerpoint/2010/main" val="2025263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Compare those</a:t>
            </a:r>
            <a:r>
              <a:rPr lang="en-US" baseline="0" dirty="0" smtClean="0"/>
              <a:t> who were persecuted went everywhere preaching (Acts 8:4). </a:t>
            </a:r>
            <a:endParaRPr lang="en-US" dirty="0"/>
          </a:p>
        </p:txBody>
      </p:sp>
      <p:sp>
        <p:nvSpPr>
          <p:cNvPr id="4" name="Slide Number Placeholder 3"/>
          <p:cNvSpPr>
            <a:spLocks noGrp="1"/>
          </p:cNvSpPr>
          <p:nvPr>
            <p:ph type="sldNum" sz="quarter" idx="10"/>
          </p:nvPr>
        </p:nvSpPr>
        <p:spPr/>
        <p:txBody>
          <a:bodyPr/>
          <a:lstStyle/>
          <a:p>
            <a:fld id="{C0E3A324-FECB-4977-8FF7-1D34FD2D7881}" type="slidenum">
              <a:rPr lang="en-US" smtClean="0"/>
              <a:t>6</a:t>
            </a:fld>
            <a:endParaRPr lang="en-US"/>
          </a:p>
        </p:txBody>
      </p:sp>
    </p:spTree>
    <p:extLst>
      <p:ext uri="{BB962C8B-B14F-4D97-AF65-F5344CB8AC3E}">
        <p14:creationId xmlns:p14="http://schemas.microsoft.com/office/powerpoint/2010/main" val="1368899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worship</a:t>
            </a:r>
            <a:r>
              <a:rPr lang="en-US" baseline="0" dirty="0" smtClean="0"/>
              <a:t> associated with these deities often included immoral and licentious behavior with prostitution, fortune telling and even the burning of their children (see Baal of </a:t>
            </a:r>
            <a:r>
              <a:rPr lang="en-US" baseline="0" dirty="0" err="1" smtClean="0"/>
              <a:t>Peor</a:t>
            </a:r>
            <a:r>
              <a:rPr lang="en-US" baseline="0" dirty="0" smtClean="0"/>
              <a:t>, regions had their Baal god, Num. 25:1-3ff; 2 Chron. 28:1-4; Jer. 19:3-5, let us appreciate that this speaks of innocent—children are viewed as innocent before God; Matt. 18:1-4).</a:t>
            </a:r>
            <a:endParaRPr lang="en-US" dirty="0" smtClean="0"/>
          </a:p>
          <a:p>
            <a:endParaRPr lang="en-US" dirty="0"/>
          </a:p>
        </p:txBody>
      </p:sp>
      <p:sp>
        <p:nvSpPr>
          <p:cNvPr id="4" name="Slide Number Placeholder 3"/>
          <p:cNvSpPr>
            <a:spLocks noGrp="1"/>
          </p:cNvSpPr>
          <p:nvPr>
            <p:ph type="sldNum" sz="quarter" idx="10"/>
          </p:nvPr>
        </p:nvSpPr>
        <p:spPr/>
        <p:txBody>
          <a:bodyPr/>
          <a:lstStyle/>
          <a:p>
            <a:fld id="{C0E3A324-FECB-4977-8FF7-1D34FD2D7881}" type="slidenum">
              <a:rPr lang="en-US" smtClean="0"/>
              <a:t>8</a:t>
            </a:fld>
            <a:endParaRPr lang="en-US"/>
          </a:p>
        </p:txBody>
      </p:sp>
    </p:spTree>
    <p:extLst>
      <p:ext uri="{BB962C8B-B14F-4D97-AF65-F5344CB8AC3E}">
        <p14:creationId xmlns:p14="http://schemas.microsoft.com/office/powerpoint/2010/main" val="1752486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Kings 14:</a:t>
            </a:r>
            <a:br>
              <a:rPr lang="en-US" dirty="0" smtClean="0"/>
            </a:br>
            <a:r>
              <a:rPr lang="en-US" dirty="0" smtClean="0"/>
              <a:t>22  Now Judah did evil in the sight of the LORD, and they provoked Him to jealousy with their sins which they committed, more than all that their fathers had done.</a:t>
            </a:r>
          </a:p>
          <a:p>
            <a:r>
              <a:rPr lang="en-US" dirty="0" smtClean="0"/>
              <a:t>23  For they also built for themselves high places, sacred pillars, and wooden images on every high hill and under every green tree.</a:t>
            </a:r>
          </a:p>
          <a:p>
            <a:endParaRPr lang="en-US" dirty="0" smtClean="0"/>
          </a:p>
          <a:p>
            <a:r>
              <a:rPr lang="en-US" dirty="0" smtClean="0"/>
              <a:t>“Inflaming yourselves with gods under every green tree, Slaying the children in the valleys, Under the clefts of the rocks?” (Isa.</a:t>
            </a:r>
            <a:r>
              <a:rPr lang="en-US" baseline="0" dirty="0" smtClean="0"/>
              <a:t> 57:5).	</a:t>
            </a:r>
            <a:endParaRPr lang="en-US" dirty="0" smtClean="0"/>
          </a:p>
        </p:txBody>
      </p:sp>
      <p:sp>
        <p:nvSpPr>
          <p:cNvPr id="4" name="Slide Number Placeholder 3"/>
          <p:cNvSpPr>
            <a:spLocks noGrp="1"/>
          </p:cNvSpPr>
          <p:nvPr>
            <p:ph type="sldNum" sz="quarter" idx="10"/>
          </p:nvPr>
        </p:nvSpPr>
        <p:spPr/>
        <p:txBody>
          <a:bodyPr/>
          <a:lstStyle/>
          <a:p>
            <a:fld id="{C0E3A324-FECB-4977-8FF7-1D34FD2D7881}" type="slidenum">
              <a:rPr lang="en-US">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752486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 32:6  Then they rose early on the next day, offered burnt offerings, and brought peace offerings; and the people sat down to eat and drink, and rose up to play.</a:t>
            </a:r>
          </a:p>
          <a:p>
            <a:r>
              <a:rPr lang="en-US" dirty="0" smtClean="0"/>
              <a:t>Jud 16:25  So it happened, when their hearts were merry, that they said, "Call for Samson, that he may perform for us." So they called for Samson from the prison, and he performed for them. And they stationed him between the pillars.</a:t>
            </a:r>
          </a:p>
          <a:p>
            <a:r>
              <a:rPr lang="en-US" dirty="0" smtClean="0"/>
              <a:t>Am 6:5  Who sing idly to the sound of stringed instruments, And invent for yourselves musical instruments like David;</a:t>
            </a:r>
            <a:endParaRPr lang="en-US" dirty="0"/>
          </a:p>
        </p:txBody>
      </p:sp>
      <p:sp>
        <p:nvSpPr>
          <p:cNvPr id="4" name="Slide Number Placeholder 3"/>
          <p:cNvSpPr>
            <a:spLocks noGrp="1"/>
          </p:cNvSpPr>
          <p:nvPr>
            <p:ph type="sldNum" sz="quarter" idx="10"/>
          </p:nvPr>
        </p:nvSpPr>
        <p:spPr/>
        <p:txBody>
          <a:bodyPr/>
          <a:lstStyle/>
          <a:p>
            <a:fld id="{C0E3A324-FECB-4977-8FF7-1D34FD2D7881}" type="slidenum">
              <a:rPr lang="en-US" smtClean="0"/>
              <a:t>11</a:t>
            </a:fld>
            <a:endParaRPr lang="en-US"/>
          </a:p>
        </p:txBody>
      </p:sp>
    </p:spTree>
    <p:extLst>
      <p:ext uri="{BB962C8B-B14F-4D97-AF65-F5344CB8AC3E}">
        <p14:creationId xmlns:p14="http://schemas.microsoft.com/office/powerpoint/2010/main" val="994525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800">
                <a:solidFill>
                  <a:schemeClr val="bg1"/>
                </a:solidFill>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9C4CC5FF-01E8-4331-89A8-B35BE8A2B280}" type="datetimeFigureOut">
              <a:rPr lang="en-US" smtClean="0"/>
              <a:t>4/23/2016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6DEF2AC-2808-4CD5-8DA4-80C0F7CCAB6A}" type="slidenum">
              <a:rPr lang="en-US" smtClean="0"/>
              <a:t>‹#›</a:t>
            </a:fld>
            <a:endParaRPr lang="en-US"/>
          </a:p>
        </p:txBody>
      </p:sp>
    </p:spTree>
    <p:extLst>
      <p:ext uri="{BB962C8B-B14F-4D97-AF65-F5344CB8AC3E}">
        <p14:creationId xmlns:p14="http://schemas.microsoft.com/office/powerpoint/2010/main" val="13113085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C4CC5FF-01E8-4331-89A8-B35BE8A2B280}" type="datetimeFigureOut">
              <a:rPr lang="en-US" smtClean="0"/>
              <a:t>4/23/2016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6DEF2AC-2808-4CD5-8DA4-80C0F7CCAB6A}" type="slidenum">
              <a:rPr lang="en-US" smtClean="0"/>
              <a:t>‹#›</a:t>
            </a:fld>
            <a:endParaRPr lang="en-US"/>
          </a:p>
        </p:txBody>
      </p:sp>
    </p:spTree>
    <p:extLst>
      <p:ext uri="{BB962C8B-B14F-4D97-AF65-F5344CB8AC3E}">
        <p14:creationId xmlns:p14="http://schemas.microsoft.com/office/powerpoint/2010/main" val="409766484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C4CC5FF-01E8-4331-89A8-B35BE8A2B280}" type="datetimeFigureOut">
              <a:rPr lang="en-US" smtClean="0"/>
              <a:t>4/23/2016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6DEF2AC-2808-4CD5-8DA4-80C0F7CCAB6A}" type="slidenum">
              <a:rPr lang="en-US" smtClean="0"/>
              <a:t>‹#›</a:t>
            </a:fld>
            <a:endParaRPr lang="en-US"/>
          </a:p>
        </p:txBody>
      </p:sp>
    </p:spTree>
    <p:extLst>
      <p:ext uri="{BB962C8B-B14F-4D97-AF65-F5344CB8AC3E}">
        <p14:creationId xmlns:p14="http://schemas.microsoft.com/office/powerpoint/2010/main" val="14748412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C4CC5FF-01E8-4331-89A8-B35BE8A2B280}" type="datetimeFigureOut">
              <a:rPr lang="en-US" smtClean="0"/>
              <a:t>4/23/2016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6DEF2AC-2808-4CD5-8DA4-80C0F7CCAB6A}" type="slidenum">
              <a:rPr lang="en-US" smtClean="0"/>
              <a:t>‹#›</a:t>
            </a:fld>
            <a:endParaRPr lang="en-US"/>
          </a:p>
        </p:txBody>
      </p:sp>
    </p:spTree>
    <p:extLst>
      <p:ext uri="{BB962C8B-B14F-4D97-AF65-F5344CB8AC3E}">
        <p14:creationId xmlns:p14="http://schemas.microsoft.com/office/powerpoint/2010/main" val="31050280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effectLst>
                  <a:glow rad="228600">
                    <a:schemeClr val="accent3">
                      <a:satMod val="175000"/>
                      <a:alpha val="40000"/>
                    </a:schemeClr>
                  </a:glo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C4CC5FF-01E8-4331-89A8-B35BE8A2B280}" type="datetimeFigureOut">
              <a:rPr lang="en-US" smtClean="0"/>
              <a:t>4/23/2016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6DEF2AC-2808-4CD5-8DA4-80C0F7CCAB6A}" type="slidenum">
              <a:rPr lang="en-US" smtClean="0"/>
              <a:t>‹#›</a:t>
            </a:fld>
            <a:endParaRPr lang="en-US"/>
          </a:p>
        </p:txBody>
      </p:sp>
    </p:spTree>
    <p:extLst>
      <p:ext uri="{BB962C8B-B14F-4D97-AF65-F5344CB8AC3E}">
        <p14:creationId xmlns:p14="http://schemas.microsoft.com/office/powerpoint/2010/main" val="9885796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9C4CC5FF-01E8-4331-89A8-B35BE8A2B280}" type="datetimeFigureOut">
              <a:rPr lang="en-US" smtClean="0"/>
              <a:t>4/23/2016</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6DEF2AC-2808-4CD5-8DA4-80C0F7CCAB6A}" type="slidenum">
              <a:rPr lang="en-US" smtClean="0"/>
              <a:t>‹#›</a:t>
            </a:fld>
            <a:endParaRPr lang="en-US"/>
          </a:p>
        </p:txBody>
      </p:sp>
    </p:spTree>
    <p:extLst>
      <p:ext uri="{BB962C8B-B14F-4D97-AF65-F5344CB8AC3E}">
        <p14:creationId xmlns:p14="http://schemas.microsoft.com/office/powerpoint/2010/main" val="135967447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9C4CC5FF-01E8-4331-89A8-B35BE8A2B280}" type="datetimeFigureOut">
              <a:rPr lang="en-US" smtClean="0"/>
              <a:t>4/23/2016</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6DEF2AC-2808-4CD5-8DA4-80C0F7CCAB6A}" type="slidenum">
              <a:rPr lang="en-US" smtClean="0"/>
              <a:t>‹#›</a:t>
            </a:fld>
            <a:endParaRPr lang="en-US"/>
          </a:p>
        </p:txBody>
      </p:sp>
    </p:spTree>
    <p:extLst>
      <p:ext uri="{BB962C8B-B14F-4D97-AF65-F5344CB8AC3E}">
        <p14:creationId xmlns:p14="http://schemas.microsoft.com/office/powerpoint/2010/main" val="213178850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9C4CC5FF-01E8-4331-89A8-B35BE8A2B280}" type="datetimeFigureOut">
              <a:rPr lang="en-US" smtClean="0"/>
              <a:t>4/23/2016</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6DEF2AC-2808-4CD5-8DA4-80C0F7CCAB6A}" type="slidenum">
              <a:rPr lang="en-US" smtClean="0"/>
              <a:t>‹#›</a:t>
            </a:fld>
            <a:endParaRPr lang="en-US"/>
          </a:p>
        </p:txBody>
      </p:sp>
    </p:spTree>
    <p:extLst>
      <p:ext uri="{BB962C8B-B14F-4D97-AF65-F5344CB8AC3E}">
        <p14:creationId xmlns:p14="http://schemas.microsoft.com/office/powerpoint/2010/main" val="55697638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C4CC5FF-01E8-4331-89A8-B35BE8A2B280}" type="datetimeFigureOut">
              <a:rPr lang="en-US" smtClean="0"/>
              <a:t>4/23/2016</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6DEF2AC-2808-4CD5-8DA4-80C0F7CCAB6A}" type="slidenum">
              <a:rPr lang="en-US" smtClean="0"/>
              <a:t>‹#›</a:t>
            </a:fld>
            <a:endParaRPr lang="en-US"/>
          </a:p>
        </p:txBody>
      </p:sp>
    </p:spTree>
    <p:extLst>
      <p:ext uri="{BB962C8B-B14F-4D97-AF65-F5344CB8AC3E}">
        <p14:creationId xmlns:p14="http://schemas.microsoft.com/office/powerpoint/2010/main" val="6603049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9C4CC5FF-01E8-4331-89A8-B35BE8A2B280}" type="datetimeFigureOut">
              <a:rPr lang="en-US" smtClean="0"/>
              <a:t>4/23/2016</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6DEF2AC-2808-4CD5-8DA4-80C0F7CCAB6A}" type="slidenum">
              <a:rPr lang="en-US" smtClean="0"/>
              <a:t>‹#›</a:t>
            </a:fld>
            <a:endParaRPr lang="en-US"/>
          </a:p>
        </p:txBody>
      </p:sp>
    </p:spTree>
    <p:extLst>
      <p:ext uri="{BB962C8B-B14F-4D97-AF65-F5344CB8AC3E}">
        <p14:creationId xmlns:p14="http://schemas.microsoft.com/office/powerpoint/2010/main" val="141412208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9C4CC5FF-01E8-4331-89A8-B35BE8A2B280}" type="datetimeFigureOut">
              <a:rPr lang="en-US" smtClean="0"/>
              <a:t>4/23/2016</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6DEF2AC-2808-4CD5-8DA4-80C0F7CCAB6A}" type="slidenum">
              <a:rPr lang="en-US" smtClean="0"/>
              <a:t>‹#›</a:t>
            </a:fld>
            <a:endParaRPr lang="en-US"/>
          </a:p>
        </p:txBody>
      </p:sp>
    </p:spTree>
    <p:extLst>
      <p:ext uri="{BB962C8B-B14F-4D97-AF65-F5344CB8AC3E}">
        <p14:creationId xmlns:p14="http://schemas.microsoft.com/office/powerpoint/2010/main" val="226133447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5448" name="Picture 1112" descr="Acts_cb"/>
          <p:cNvPicPr>
            <a:picLocks noChangeAspect="1" noChangeArrowheads="1"/>
          </p:cNvPicPr>
          <p:nvPr/>
        </p:nvPicPr>
        <p:blipFill>
          <a:blip r:embed="rId13">
            <a:extLst>
              <a:ext uri="{BEBA8EAE-BF5A-486C-A8C5-ECC9F3942E4B}">
                <a14:imgProps xmlns:a14="http://schemas.microsoft.com/office/drawing/2010/main">
                  <a14:imgLayer r:embed="rId14">
                    <a14:imgEffect>
                      <a14:artisticTexturizer/>
                    </a14:imgEffect>
                    <a14:imgEffect>
                      <a14:colorTemperature colorTemp="7200"/>
                    </a14:imgEffect>
                    <a14:imgEffect>
                      <a14:brightnessContrast bright="6000"/>
                    </a14:imgEffect>
                  </a14:imgLayer>
                </a14:imgProps>
              </a:ex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extLst>
            <a:ext uri="{909E8E84-426E-40DD-AFC4-6F175D3DCCD1}">
              <a14:hiddenFill xmlns:a14="http://schemas.microsoft.com/office/drawing/2010/main">
                <a:solidFill>
                  <a:srgbClr val="FFFFFF"/>
                </a:solidFill>
              </a14:hiddenFill>
            </a:ext>
          </a:extLst>
        </p:spPr>
      </p:pic>
      <p:sp>
        <p:nvSpPr>
          <p:cNvPr id="15362" name="Rectangle 1026"/>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15363" name="Rectangle 1027"/>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15364" name="Rectangle 1028"/>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9C4CC5FF-01E8-4331-89A8-B35BE8A2B280}" type="datetimeFigureOut">
              <a:rPr lang="en-US" smtClean="0"/>
              <a:t>4/23/2016</a:t>
            </a:fld>
            <a:endParaRPr lang="en-US"/>
          </a:p>
        </p:txBody>
      </p:sp>
      <p:sp>
        <p:nvSpPr>
          <p:cNvPr id="15365" name="Rectangle 1029"/>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5366" name="Rectangle 1030"/>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6DEF2AC-2808-4CD5-8DA4-80C0F7CCAB6A}" type="slidenum">
              <a:rPr lang="en-US" smtClean="0"/>
              <a:t>‹#›</a:t>
            </a:fld>
            <a:endParaRPr lang="en-US"/>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spcBef>
          <a:spcPct val="0"/>
        </a:spcBef>
        <a:spcAft>
          <a:spcPct val="0"/>
        </a:spcAft>
        <a:defRPr sz="4800">
          <a:ln>
            <a:solidFill>
              <a:schemeClr val="accent2"/>
            </a:solidFill>
          </a:ln>
          <a:solidFill>
            <a:schemeClr val="accent5"/>
          </a:solidFill>
          <a:effectLst>
            <a:glow rad="228600">
              <a:schemeClr val="accent3">
                <a:satMod val="175000"/>
                <a:alpha val="40000"/>
              </a:schemeClr>
            </a:glow>
          </a:effectLst>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600">
          <a:solidFill>
            <a:schemeClr val="bg2"/>
          </a:solidFill>
          <a:effectLst>
            <a:glow rad="63500">
              <a:schemeClr val="accent3">
                <a:satMod val="175000"/>
                <a:alpha val="40000"/>
              </a:schemeClr>
            </a:glow>
          </a:effectLst>
          <a:latin typeface="+mn-lt"/>
          <a:ea typeface="+mn-ea"/>
          <a:cs typeface="+mn-cs"/>
        </a:defRPr>
      </a:lvl1pPr>
      <a:lvl2pPr marL="742950" indent="-285750" algn="l" rtl="0" eaLnBrk="1" fontAlgn="base" hangingPunct="1">
        <a:spcBef>
          <a:spcPct val="20000"/>
        </a:spcBef>
        <a:spcAft>
          <a:spcPct val="0"/>
        </a:spcAft>
        <a:buChar char="–"/>
        <a:defRPr sz="3200">
          <a:solidFill>
            <a:schemeClr val="bg2"/>
          </a:solidFill>
          <a:effectLst>
            <a:glow rad="63500">
              <a:schemeClr val="accent3">
                <a:satMod val="175000"/>
                <a:alpha val="40000"/>
              </a:schemeClr>
            </a:glow>
          </a:effectLst>
          <a:latin typeface="+mn-lt"/>
        </a:defRPr>
      </a:lvl2pPr>
      <a:lvl3pPr marL="1143000" indent="-228600" algn="l" rtl="0" eaLnBrk="1" fontAlgn="base" hangingPunct="1">
        <a:spcBef>
          <a:spcPct val="20000"/>
        </a:spcBef>
        <a:spcAft>
          <a:spcPct val="0"/>
        </a:spcAft>
        <a:buChar char="•"/>
        <a:defRPr sz="2800">
          <a:solidFill>
            <a:schemeClr val="bg2"/>
          </a:solidFill>
          <a:effectLst>
            <a:glow rad="63500">
              <a:schemeClr val="accent3">
                <a:satMod val="175000"/>
                <a:alpha val="40000"/>
              </a:schemeClr>
            </a:glow>
          </a:effectLst>
          <a:latin typeface="+mn-lt"/>
        </a:defRPr>
      </a:lvl3pPr>
      <a:lvl4pPr marL="1600200" indent="-228600" algn="l" rtl="0" eaLnBrk="1" fontAlgn="base" hangingPunct="1">
        <a:spcBef>
          <a:spcPct val="20000"/>
        </a:spcBef>
        <a:spcAft>
          <a:spcPct val="0"/>
        </a:spcAft>
        <a:buChar char="–"/>
        <a:defRPr sz="2400">
          <a:solidFill>
            <a:schemeClr val="bg2"/>
          </a:solidFill>
          <a:effectLst>
            <a:glow rad="63500">
              <a:schemeClr val="accent3">
                <a:satMod val="175000"/>
                <a:alpha val="40000"/>
              </a:schemeClr>
            </a:glow>
          </a:effectLst>
          <a:latin typeface="+mn-lt"/>
        </a:defRPr>
      </a:lvl4pPr>
      <a:lvl5pPr marL="2057400" indent="-228600" algn="l" rtl="0" eaLnBrk="1" fontAlgn="base" hangingPunct="1">
        <a:spcBef>
          <a:spcPct val="20000"/>
        </a:spcBef>
        <a:spcAft>
          <a:spcPct val="0"/>
        </a:spcAft>
        <a:buChar char="»"/>
        <a:defRPr sz="2400">
          <a:solidFill>
            <a:schemeClr val="bg2"/>
          </a:solidFill>
          <a:effectLst>
            <a:glow rad="63500">
              <a:schemeClr val="accent3">
                <a:satMod val="175000"/>
                <a:alpha val="40000"/>
              </a:schemeClr>
            </a:glow>
          </a:effectLst>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prstTxWarp prst="textPlain">
              <a:avLst/>
            </a:prstTxWarp>
          </a:bodyPr>
          <a:lstStyle/>
          <a:p>
            <a:r>
              <a:rPr lang="en-US" dirty="0" smtClean="0">
                <a:ln>
                  <a:solidFill>
                    <a:sysClr val="windowText" lastClr="000000"/>
                  </a:solidFill>
                </a:ln>
              </a:rPr>
              <a:t>Ten Rules</a:t>
            </a:r>
            <a:endParaRPr lang="en-US" dirty="0">
              <a:ln>
                <a:solidFill>
                  <a:sysClr val="windowText" lastClr="000000"/>
                </a:solidFill>
              </a:ln>
            </a:endParaRPr>
          </a:p>
        </p:txBody>
      </p:sp>
      <p:sp>
        <p:nvSpPr>
          <p:cNvPr id="3" name="Subtitle 2"/>
          <p:cNvSpPr>
            <a:spLocks noGrp="1"/>
          </p:cNvSpPr>
          <p:nvPr>
            <p:ph type="subTitle" idx="1"/>
          </p:nvPr>
        </p:nvSpPr>
        <p:spPr/>
        <p:txBody>
          <a:bodyPr/>
          <a:lstStyle/>
          <a:p>
            <a:r>
              <a:rPr lang="en-US" dirty="0" smtClean="0"/>
              <a:t>For Misunderstanding The Bible</a:t>
            </a:r>
          </a:p>
          <a:p>
            <a:r>
              <a:rPr lang="en-US" sz="2800" dirty="0" smtClean="0"/>
              <a:t>(part 1)</a:t>
            </a:r>
            <a:endParaRPr lang="en-US" sz="2800" dirty="0"/>
          </a:p>
        </p:txBody>
      </p:sp>
    </p:spTree>
    <p:extLst>
      <p:ext uri="{BB962C8B-B14F-4D97-AF65-F5344CB8AC3E}">
        <p14:creationId xmlns:p14="http://schemas.microsoft.com/office/powerpoint/2010/main" val="21141914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340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4400"/>
                            </p:stCondLst>
                            <p:childTnLst>
                              <p:par>
                                <p:cTn id="17" presetID="42"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Baal Worship Today?</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smtClean="0"/>
              <a:t>Any religion that refuses the Lordship of </a:t>
            </a:r>
            <a:r>
              <a:rPr lang="en-US" dirty="0" smtClean="0"/>
              <a:t>Jesus</a:t>
            </a:r>
            <a:endParaRPr lang="en-US" dirty="0" smtClean="0"/>
          </a:p>
          <a:p>
            <a:pPr lvl="1"/>
            <a:r>
              <a:rPr lang="en-US" dirty="0" smtClean="0"/>
              <a:t>“Church Without Religion</a:t>
            </a:r>
            <a:r>
              <a:rPr lang="en-US" dirty="0" smtClean="0"/>
              <a:t>”</a:t>
            </a:r>
          </a:p>
          <a:p>
            <a:pPr lvl="2"/>
            <a:r>
              <a:rPr lang="en-US" dirty="0" smtClean="0"/>
              <a:t>James 1:21-27; Matt. 7:21; Luke 6:46</a:t>
            </a:r>
            <a:endParaRPr lang="en-US" dirty="0" smtClean="0"/>
          </a:p>
          <a:p>
            <a:pPr lvl="1"/>
            <a:r>
              <a:rPr lang="en-US" dirty="0" smtClean="0"/>
              <a:t>“</a:t>
            </a:r>
            <a:r>
              <a:rPr lang="en-US" dirty="0" smtClean="0"/>
              <a:t>Christianity, </a:t>
            </a:r>
            <a:r>
              <a:rPr lang="en-US" dirty="0" smtClean="0"/>
              <a:t>Not </a:t>
            </a:r>
            <a:r>
              <a:rPr lang="en-US" dirty="0" err="1" smtClean="0"/>
              <a:t>Churchianity</a:t>
            </a:r>
            <a:r>
              <a:rPr lang="en-US" dirty="0" smtClean="0"/>
              <a:t>”</a:t>
            </a:r>
          </a:p>
          <a:p>
            <a:pPr lvl="2"/>
            <a:r>
              <a:rPr lang="en-US" dirty="0" smtClean="0"/>
              <a:t>Acts 20:28; Ephesians 5:23, 24</a:t>
            </a:r>
            <a:endParaRPr lang="en-US" dirty="0" smtClean="0"/>
          </a:p>
        </p:txBody>
      </p:sp>
    </p:spTree>
    <p:extLst>
      <p:ext uri="{BB962C8B-B14F-4D97-AF65-F5344CB8AC3E}">
        <p14:creationId xmlns:p14="http://schemas.microsoft.com/office/powerpoint/2010/main" val="189614553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ipe(left)">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Baal Worship Today?</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smtClean="0"/>
              <a:t>Any religion that is given to the carnal appetite of man (Rom. 8:5-7)</a:t>
            </a:r>
          </a:p>
          <a:p>
            <a:pPr lvl="1"/>
            <a:r>
              <a:rPr lang="en-US" dirty="0" smtClean="0"/>
              <a:t>Promotes a health </a:t>
            </a:r>
            <a:r>
              <a:rPr lang="en-US" dirty="0" smtClean="0"/>
              <a:t>and wealth gospel</a:t>
            </a:r>
          </a:p>
          <a:p>
            <a:pPr lvl="2"/>
            <a:r>
              <a:rPr lang="en-US" dirty="0" smtClean="0"/>
              <a:t>1 Timothy 6:6-10</a:t>
            </a:r>
          </a:p>
          <a:p>
            <a:pPr lvl="1"/>
            <a:r>
              <a:rPr lang="en-US" dirty="0" smtClean="0"/>
              <a:t>Promotes entertainment-based </a:t>
            </a:r>
            <a:r>
              <a:rPr lang="en-US" dirty="0" smtClean="0"/>
              <a:t>worship</a:t>
            </a:r>
          </a:p>
          <a:p>
            <a:pPr lvl="2"/>
            <a:r>
              <a:rPr lang="en-US" dirty="0" smtClean="0"/>
              <a:t>Exod. 32:6; Jud. 16:25; Amos 6:5</a:t>
            </a:r>
          </a:p>
          <a:p>
            <a:pPr lvl="1"/>
            <a:r>
              <a:rPr lang="en-US" dirty="0" smtClean="0"/>
              <a:t>Promotes </a:t>
            </a:r>
            <a:r>
              <a:rPr lang="en-US" dirty="0" smtClean="0"/>
              <a:t>or </a:t>
            </a:r>
            <a:r>
              <a:rPr lang="en-US" dirty="0" smtClean="0"/>
              <a:t>tolerates </a:t>
            </a:r>
            <a:r>
              <a:rPr lang="en-US" dirty="0" smtClean="0"/>
              <a:t>immorality</a:t>
            </a:r>
          </a:p>
          <a:p>
            <a:pPr lvl="2"/>
            <a:r>
              <a:rPr lang="en-US" smtClean="0"/>
              <a:t>Revelation </a:t>
            </a:r>
            <a:r>
              <a:rPr lang="en-US" smtClean="0"/>
              <a:t>2:20</a:t>
            </a:r>
          </a:p>
          <a:p>
            <a:pPr lvl="2"/>
            <a:r>
              <a:rPr lang="en-US" smtClean="0"/>
              <a:t>1 </a:t>
            </a:r>
            <a:r>
              <a:rPr lang="en-US" dirty="0" smtClean="0"/>
              <a:t>Timothy 4:12; </a:t>
            </a:r>
            <a:r>
              <a:rPr lang="en-US" smtClean="0"/>
              <a:t>2 Corinthians 6:15-7:1</a:t>
            </a:r>
            <a:endParaRPr lang="en-US" dirty="0" smtClean="0"/>
          </a:p>
          <a:p>
            <a:pPr lvl="2"/>
            <a:endParaRPr lang="en-US" dirty="0"/>
          </a:p>
        </p:txBody>
      </p:sp>
    </p:spTree>
    <p:extLst>
      <p:ext uri="{BB962C8B-B14F-4D97-AF65-F5344CB8AC3E}">
        <p14:creationId xmlns:p14="http://schemas.microsoft.com/office/powerpoint/2010/main" val="1896145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500"/>
                                        <p:tgtEl>
                                          <p:spTgt spid="3">
                                            <p:txEl>
                                              <p:pRg st="6" end="6"/>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2143125"/>
            <a:ext cx="7772400" cy="1362075"/>
          </a:xfrm>
        </p:spPr>
        <p:txBody>
          <a:bodyPr/>
          <a:lstStyle/>
          <a:p>
            <a:r>
              <a:rPr lang="en-US" dirty="0" smtClean="0"/>
              <a:t>Obeying </a:t>
            </a:r>
            <a:r>
              <a:rPr lang="en-US" dirty="0" smtClean="0"/>
              <a:t>These Rules Will Keep you Confused and Lost!</a:t>
            </a:r>
            <a:endParaRPr lang="en-US" dirty="0"/>
          </a:p>
        </p:txBody>
      </p:sp>
    </p:spTree>
    <p:extLst>
      <p:ext uri="{BB962C8B-B14F-4D97-AF65-F5344CB8AC3E}">
        <p14:creationId xmlns:p14="http://schemas.microsoft.com/office/powerpoint/2010/main" val="33785435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a:t>
            </a:r>
            <a:endParaRPr lang="en-US" dirty="0"/>
          </a:p>
        </p:txBody>
      </p:sp>
      <p:sp>
        <p:nvSpPr>
          <p:cNvPr id="3" name="Content Placeholder 2"/>
          <p:cNvSpPr>
            <a:spLocks noGrp="1"/>
          </p:cNvSpPr>
          <p:nvPr>
            <p:ph idx="1"/>
          </p:nvPr>
        </p:nvSpPr>
        <p:spPr/>
        <p:txBody>
          <a:bodyPr/>
          <a:lstStyle/>
          <a:p>
            <a:pPr marL="0" indent="0" algn="ctr">
              <a:buNone/>
            </a:pPr>
            <a:r>
              <a:rPr lang="en-US" sz="4400" dirty="0" smtClean="0"/>
              <a:t>“Tell yourself that you cannot understand the Bible and that it is impossible for everyone to understand it alike.”</a:t>
            </a:r>
            <a:endParaRPr lang="en-US" sz="4400" dirty="0"/>
          </a:p>
        </p:txBody>
      </p:sp>
    </p:spTree>
    <p:extLst>
      <p:ext uri="{BB962C8B-B14F-4D97-AF65-F5344CB8AC3E}">
        <p14:creationId xmlns:p14="http://schemas.microsoft.com/office/powerpoint/2010/main" val="3710171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style>
          <a:lnRef idx="2">
            <a:schemeClr val="accent5"/>
          </a:lnRef>
          <a:fillRef idx="1">
            <a:schemeClr val="lt1"/>
          </a:fillRef>
          <a:effectRef idx="0">
            <a:schemeClr val="accent5"/>
          </a:effectRef>
          <a:fontRef idx="minor">
            <a:schemeClr val="dk1"/>
          </a:fontRef>
        </p:style>
        <p:txBody>
          <a:bodyPr/>
          <a:lstStyle/>
          <a:p>
            <a:pPr marL="0" indent="0">
              <a:buNone/>
            </a:pPr>
            <a:r>
              <a:rPr lang="en-US" dirty="0"/>
              <a:t>“Now I plead with you, brethren, by the name of our Lord Jesus Christ, that you all speak the same thing, and that there be no divisions among you, but that you be perfectly joined together in the same mind and in the same </a:t>
            </a:r>
            <a:r>
              <a:rPr lang="en-US" dirty="0" smtClean="0"/>
              <a:t>judgment” (1 Cor. 1:10)</a:t>
            </a:r>
          </a:p>
          <a:p>
            <a:pPr lvl="1"/>
            <a:r>
              <a:rPr lang="en-US" dirty="0" smtClean="0"/>
              <a:t>Where </a:t>
            </a:r>
            <a:r>
              <a:rPr lang="en-US" b="1" dirty="0" smtClean="0">
                <a:solidFill>
                  <a:schemeClr val="accent5"/>
                </a:solidFill>
              </a:rPr>
              <a:t>confusion</a:t>
            </a:r>
            <a:r>
              <a:rPr lang="en-US" dirty="0" smtClean="0">
                <a:solidFill>
                  <a:schemeClr val="accent5"/>
                </a:solidFill>
              </a:rPr>
              <a:t> </a:t>
            </a:r>
            <a:r>
              <a:rPr lang="en-US" dirty="0" smtClean="0"/>
              <a:t>exists…</a:t>
            </a:r>
            <a:endParaRPr lang="en-US" dirty="0" smtClean="0"/>
          </a:p>
          <a:p>
            <a:pPr lvl="2"/>
            <a:r>
              <a:rPr lang="en-US" dirty="0" smtClean="0"/>
              <a:t>2 Corinthians 12:20, 21 | James 3:16-18</a:t>
            </a:r>
          </a:p>
        </p:txBody>
      </p:sp>
    </p:spTree>
    <p:extLst>
      <p:ext uri="{BB962C8B-B14F-4D97-AF65-F5344CB8AC3E}">
        <p14:creationId xmlns:p14="http://schemas.microsoft.com/office/powerpoint/2010/main" val="285783819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8229600" cy="4953000"/>
          </a:xfrm>
        </p:spPr>
        <p:style>
          <a:lnRef idx="2">
            <a:schemeClr val="accent5"/>
          </a:lnRef>
          <a:fillRef idx="1">
            <a:schemeClr val="lt1"/>
          </a:fillRef>
          <a:effectRef idx="0">
            <a:schemeClr val="accent5"/>
          </a:effectRef>
          <a:fontRef idx="minor">
            <a:schemeClr val="dk1"/>
          </a:fontRef>
        </p:style>
        <p:txBody>
          <a:bodyPr/>
          <a:lstStyle/>
          <a:p>
            <a:pPr marL="0" indent="0">
              <a:buNone/>
            </a:pPr>
            <a:r>
              <a:rPr lang="en-US" b="1" dirty="0" smtClean="0">
                <a:solidFill>
                  <a:schemeClr val="accent5"/>
                </a:solidFill>
              </a:rPr>
              <a:t>“For </a:t>
            </a:r>
            <a:r>
              <a:rPr lang="en-US" b="1" dirty="0">
                <a:solidFill>
                  <a:schemeClr val="accent5"/>
                </a:solidFill>
              </a:rPr>
              <a:t>God is not the author of confusion but of peace, as in all the churches of the </a:t>
            </a:r>
            <a:r>
              <a:rPr lang="en-US" b="1" dirty="0" smtClean="0">
                <a:solidFill>
                  <a:schemeClr val="accent5"/>
                </a:solidFill>
              </a:rPr>
              <a:t>saints” (1 Cor. 14:33)</a:t>
            </a:r>
          </a:p>
          <a:p>
            <a:r>
              <a:rPr lang="en-US" dirty="0" smtClean="0"/>
              <a:t>“O </a:t>
            </a:r>
            <a:r>
              <a:rPr lang="en-US" dirty="0"/>
              <a:t>Lord, righteousness belongs to You, but to us shame of face, as it is this </a:t>
            </a:r>
            <a:r>
              <a:rPr lang="en-US" dirty="0" smtClean="0"/>
              <a:t>day…” (Dan. 9:7)</a:t>
            </a:r>
          </a:p>
          <a:p>
            <a:r>
              <a:rPr lang="en-US" dirty="0" smtClean="0"/>
              <a:t>“…because we have sinned against You” (Dan. 9:8)</a:t>
            </a:r>
            <a:endParaRPr lang="en-US" dirty="0"/>
          </a:p>
        </p:txBody>
      </p:sp>
    </p:spTree>
    <p:extLst>
      <p:ext uri="{BB962C8B-B14F-4D97-AF65-F5344CB8AC3E}">
        <p14:creationId xmlns:p14="http://schemas.microsoft.com/office/powerpoint/2010/main" val="285783819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Will</a:t>
            </a:r>
            <a:endParaRPr lang="en-US" dirty="0"/>
          </a:p>
        </p:txBody>
      </p:sp>
      <p:sp>
        <p:nvSpPr>
          <p:cNvPr id="3" name="Content Placeholder 2"/>
          <p:cNvSpPr>
            <a:spLocks noGrp="1"/>
          </p:cNvSpPr>
          <p:nvPr>
            <p:ph idx="1"/>
          </p:nvPr>
        </p:nvSpPr>
        <p:spPr>
          <a:xfrm>
            <a:off x="457200" y="1600200"/>
            <a:ext cx="8229600" cy="5105400"/>
          </a:xfrm>
        </p:spPr>
        <p:style>
          <a:lnRef idx="2">
            <a:schemeClr val="accent5"/>
          </a:lnRef>
          <a:fillRef idx="1">
            <a:schemeClr val="lt1"/>
          </a:fillRef>
          <a:effectRef idx="0">
            <a:schemeClr val="accent5"/>
          </a:effectRef>
          <a:fontRef idx="minor">
            <a:schemeClr val="dk1"/>
          </a:fontRef>
        </p:style>
        <p:txBody>
          <a:bodyPr>
            <a:normAutofit fontScale="92500"/>
          </a:bodyPr>
          <a:lstStyle/>
          <a:p>
            <a:r>
              <a:rPr lang="en-US" dirty="0" smtClean="0"/>
              <a:t>God has revealed His will to the apostles (Eph. 3:3)</a:t>
            </a:r>
          </a:p>
          <a:p>
            <a:r>
              <a:rPr lang="en-US" dirty="0" smtClean="0"/>
              <a:t>The apostles wrote His will down (Eph. 3:3)</a:t>
            </a:r>
          </a:p>
          <a:p>
            <a:r>
              <a:rPr lang="en-US" dirty="0" smtClean="0"/>
              <a:t>What they wrote down is </a:t>
            </a:r>
            <a:r>
              <a:rPr lang="en-US" dirty="0" smtClean="0">
                <a:solidFill>
                  <a:schemeClr val="accent5"/>
                </a:solidFill>
              </a:rPr>
              <a:t>readable</a:t>
            </a:r>
            <a:r>
              <a:rPr lang="en-US" dirty="0" smtClean="0"/>
              <a:t> and </a:t>
            </a:r>
            <a:r>
              <a:rPr lang="en-US" dirty="0" smtClean="0">
                <a:solidFill>
                  <a:schemeClr val="accent5"/>
                </a:solidFill>
              </a:rPr>
              <a:t>understandable</a:t>
            </a:r>
            <a:r>
              <a:rPr lang="en-US" dirty="0" smtClean="0"/>
              <a:t> (Eph. </a:t>
            </a:r>
            <a:r>
              <a:rPr lang="en-US" dirty="0" smtClean="0"/>
              <a:t>3:4, 5)</a:t>
            </a:r>
            <a:endParaRPr lang="en-US" dirty="0" smtClean="0"/>
          </a:p>
          <a:p>
            <a:r>
              <a:rPr lang="en-US" dirty="0" smtClean="0"/>
              <a:t>We are commanded to understand it </a:t>
            </a:r>
            <a:r>
              <a:rPr lang="en-US" dirty="0" smtClean="0"/>
              <a:t/>
            </a:r>
            <a:br>
              <a:rPr lang="en-US" dirty="0" smtClean="0"/>
            </a:br>
            <a:r>
              <a:rPr lang="en-US" dirty="0" smtClean="0"/>
              <a:t>(</a:t>
            </a:r>
            <a:r>
              <a:rPr lang="en-US" dirty="0" smtClean="0"/>
              <a:t>Eph. 5:17)</a:t>
            </a:r>
          </a:p>
          <a:p>
            <a:pPr lvl="1"/>
            <a:r>
              <a:rPr lang="en-US" dirty="0" smtClean="0"/>
              <a:t>Whose fault is it, when a man does not understand it?</a:t>
            </a:r>
            <a:endParaRPr lang="en-US" dirty="0"/>
          </a:p>
        </p:txBody>
      </p:sp>
    </p:spTree>
    <p:extLst>
      <p:ext uri="{BB962C8B-B14F-4D97-AF65-F5344CB8AC3E}">
        <p14:creationId xmlns:p14="http://schemas.microsoft.com/office/powerpoint/2010/main" val="39062806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Only Know, But TEACH!</a:t>
            </a:r>
            <a:endParaRPr lang="en-US" dirty="0"/>
          </a:p>
        </p:txBody>
      </p:sp>
      <p:sp>
        <p:nvSpPr>
          <p:cNvPr id="3" name="Content Placeholder 2"/>
          <p:cNvSpPr>
            <a:spLocks noGrp="1"/>
          </p:cNvSpPr>
          <p:nvPr>
            <p:ph idx="1"/>
          </p:nvPr>
        </p:nvSpPr>
        <p:spPr>
          <a:xfrm>
            <a:off x="457200" y="1600200"/>
            <a:ext cx="8229600" cy="5257800"/>
          </a:xfrm>
        </p:spPr>
        <p:style>
          <a:lnRef idx="2">
            <a:schemeClr val="accent5"/>
          </a:lnRef>
          <a:fillRef idx="1">
            <a:schemeClr val="lt1"/>
          </a:fillRef>
          <a:effectRef idx="0">
            <a:schemeClr val="accent5"/>
          </a:effectRef>
          <a:fontRef idx="minor">
            <a:schemeClr val="dk1"/>
          </a:fontRef>
        </p:style>
        <p:txBody>
          <a:bodyPr>
            <a:normAutofit fontScale="92500" lnSpcReduction="20000"/>
          </a:bodyPr>
          <a:lstStyle/>
          <a:p>
            <a:pPr marL="0" indent="0">
              <a:buNone/>
            </a:pPr>
            <a:r>
              <a:rPr lang="en-US" dirty="0"/>
              <a:t>12  For though by this time you ought to be teachers, you need someone to teach you again the first principles of the oracles of God; and you have come to need milk and not solid food.</a:t>
            </a:r>
          </a:p>
          <a:p>
            <a:pPr marL="0" indent="0">
              <a:buNone/>
            </a:pPr>
            <a:r>
              <a:rPr lang="en-US" dirty="0"/>
              <a:t>13  For everyone who partakes only of milk is unskilled in the word of righteousness, for he is a babe.</a:t>
            </a:r>
          </a:p>
          <a:p>
            <a:pPr marL="0" indent="0">
              <a:buNone/>
            </a:pPr>
            <a:r>
              <a:rPr lang="en-US" dirty="0"/>
              <a:t>14  But solid food belongs to those who are of full age, that is, those who by reason of use have their senses exercised to discern both good and evil.</a:t>
            </a:r>
          </a:p>
        </p:txBody>
      </p:sp>
      <p:sp>
        <p:nvSpPr>
          <p:cNvPr id="4" name="TextBox 3"/>
          <p:cNvSpPr txBox="1"/>
          <p:nvPr/>
        </p:nvSpPr>
        <p:spPr>
          <a:xfrm>
            <a:off x="6781800" y="6324600"/>
            <a:ext cx="1533946" cy="461665"/>
          </a:xfrm>
          <a:prstGeom prst="rect">
            <a:avLst/>
          </a:prstGeom>
          <a:noFill/>
        </p:spPr>
        <p:txBody>
          <a:bodyPr wrap="none" rtlCol="0">
            <a:spAutoFit/>
          </a:bodyPr>
          <a:lstStyle/>
          <a:p>
            <a:r>
              <a:rPr lang="en-US" sz="2400" b="1" dirty="0" smtClean="0">
                <a:solidFill>
                  <a:schemeClr val="accent5"/>
                </a:solidFill>
              </a:rPr>
              <a:t>Hebrews 5</a:t>
            </a:r>
            <a:endParaRPr lang="en-US" sz="2400" b="1" dirty="0">
              <a:solidFill>
                <a:schemeClr val="accent5"/>
              </a:solidFill>
            </a:endParaRPr>
          </a:p>
        </p:txBody>
      </p:sp>
    </p:spTree>
    <p:extLst>
      <p:ext uri="{BB962C8B-B14F-4D97-AF65-F5344CB8AC3E}">
        <p14:creationId xmlns:p14="http://schemas.microsoft.com/office/powerpoint/2010/main" val="162641663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a:t>
            </a:r>
            <a:endParaRPr lang="en-US" dirty="0"/>
          </a:p>
        </p:txBody>
      </p:sp>
      <p:sp>
        <p:nvSpPr>
          <p:cNvPr id="3" name="Content Placeholder 2"/>
          <p:cNvSpPr>
            <a:spLocks noGrp="1"/>
          </p:cNvSpPr>
          <p:nvPr>
            <p:ph idx="1"/>
          </p:nvPr>
        </p:nvSpPr>
        <p:spPr/>
        <p:txBody>
          <a:bodyPr/>
          <a:lstStyle/>
          <a:p>
            <a:pPr marL="0" indent="0" algn="ctr">
              <a:buNone/>
            </a:pPr>
            <a:r>
              <a:rPr lang="en-US" sz="4400" dirty="0" smtClean="0"/>
              <a:t>“Bring a carnal mindset to the Scriptures.”</a:t>
            </a:r>
            <a:endParaRPr lang="en-US" sz="4400" dirty="0"/>
          </a:p>
        </p:txBody>
      </p:sp>
    </p:spTree>
    <p:extLst>
      <p:ext uri="{BB962C8B-B14F-4D97-AF65-F5344CB8AC3E}">
        <p14:creationId xmlns:p14="http://schemas.microsoft.com/office/powerpoint/2010/main" val="2260652066"/>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Old Testament People</a:t>
            </a:r>
            <a:endParaRPr lang="en-US" dirty="0"/>
          </a:p>
        </p:txBody>
      </p:sp>
      <p:sp>
        <p:nvSpPr>
          <p:cNvPr id="3" name="Content Placeholder 2"/>
          <p:cNvSpPr>
            <a:spLocks noGrp="1"/>
          </p:cNvSpPr>
          <p:nvPr>
            <p:ph idx="1"/>
          </p:nvPr>
        </p:nvSpPr>
        <p:spPr/>
        <p:style>
          <a:lnRef idx="2">
            <a:schemeClr val="accent5"/>
          </a:lnRef>
          <a:fillRef idx="1">
            <a:schemeClr val="lt1"/>
          </a:fillRef>
          <a:effectRef idx="0">
            <a:schemeClr val="accent5"/>
          </a:effectRef>
          <a:fontRef idx="minor">
            <a:schemeClr val="dk1"/>
          </a:fontRef>
        </p:style>
        <p:txBody>
          <a:bodyPr/>
          <a:lstStyle/>
          <a:p>
            <a:r>
              <a:rPr lang="en-US" dirty="0"/>
              <a:t>A</a:t>
            </a:r>
            <a:r>
              <a:rPr lang="en-US" dirty="0" smtClean="0"/>
              <a:t>ttracted by </a:t>
            </a:r>
            <a:r>
              <a:rPr lang="en-US" dirty="0" smtClean="0"/>
              <a:t>worldly religions around them (Jud. 3:4-7)</a:t>
            </a:r>
          </a:p>
          <a:p>
            <a:pPr lvl="1"/>
            <a:r>
              <a:rPr lang="en-US" dirty="0" smtClean="0"/>
              <a:t>A test to God’s people</a:t>
            </a:r>
          </a:p>
          <a:p>
            <a:pPr lvl="2"/>
            <a:r>
              <a:rPr lang="en-US" dirty="0" smtClean="0">
                <a:latin typeface="+mj-lt"/>
              </a:rPr>
              <a:t>EVIL:  </a:t>
            </a:r>
            <a:r>
              <a:rPr lang="en-US" baseline="-25000" dirty="0" smtClean="0">
                <a:latin typeface="+mj-lt"/>
              </a:rPr>
              <a:t>1</a:t>
            </a:r>
            <a:r>
              <a:rPr lang="en-US" dirty="0" smtClean="0">
                <a:solidFill>
                  <a:schemeClr val="accent5"/>
                </a:solidFill>
              </a:rPr>
              <a:t>FORGOT THE LORD </a:t>
            </a:r>
            <a:r>
              <a:rPr lang="en-US" dirty="0" smtClean="0"/>
              <a:t>⇢ </a:t>
            </a:r>
            <a:r>
              <a:rPr lang="en-US" baseline="-25000" dirty="0" smtClean="0"/>
              <a:t>2</a:t>
            </a:r>
            <a:r>
              <a:rPr lang="en-US" dirty="0" smtClean="0">
                <a:solidFill>
                  <a:schemeClr val="accent5"/>
                </a:solidFill>
              </a:rPr>
              <a:t>SERVED OTHER GODS</a:t>
            </a:r>
          </a:p>
          <a:p>
            <a:pPr lvl="3"/>
            <a:r>
              <a:rPr lang="en-US" dirty="0" smtClean="0"/>
              <a:t>Baal, sun-god</a:t>
            </a:r>
            <a:endParaRPr lang="en-US" dirty="0"/>
          </a:p>
          <a:p>
            <a:pPr lvl="3"/>
            <a:r>
              <a:rPr lang="en-US" dirty="0" smtClean="0"/>
              <a:t>Ashtoreth, moon-goddess</a:t>
            </a:r>
          </a:p>
        </p:txBody>
      </p:sp>
    </p:spTree>
    <p:extLst>
      <p:ext uri="{BB962C8B-B14F-4D97-AF65-F5344CB8AC3E}">
        <p14:creationId xmlns:p14="http://schemas.microsoft.com/office/powerpoint/2010/main" val="273602435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iterate type="wd">
                                    <p:tmPct val="10000"/>
                                  </p:iterate>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iterate type="wd">
                                    <p:tmPct val="10000"/>
                                  </p:iterate>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par>
                          <p:cTn id="13" fill="hold">
                            <p:stCondLst>
                              <p:cond delay="900"/>
                            </p:stCondLst>
                            <p:childTnLst>
                              <p:par>
                                <p:cTn id="14" presetID="10" presetClass="entr" presetSubtype="0" fill="hold" nodeType="afterEffect">
                                  <p:stCondLst>
                                    <p:cond delay="0"/>
                                  </p:stCondLst>
                                  <p:iterate type="wd">
                                    <p:tmPct val="10000"/>
                                  </p:iterate>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par>
                          <p:cTn id="17" fill="hold">
                            <p:stCondLst>
                              <p:cond delay="1500"/>
                            </p:stCondLst>
                            <p:childTnLst>
                              <p:par>
                                <p:cTn id="18" presetID="10" presetClass="entr" presetSubtype="0" fill="hold" nodeType="afterEffect">
                                  <p:stCondLst>
                                    <p:cond delay="0"/>
                                  </p:stCondLst>
                                  <p:iterate type="wd">
                                    <p:tmPct val="10000"/>
                                  </p:iterate>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Old Testament People</a:t>
            </a:r>
            <a:endParaRPr lang="en-US" dirty="0"/>
          </a:p>
        </p:txBody>
      </p:sp>
      <p:sp>
        <p:nvSpPr>
          <p:cNvPr id="3" name="Content Placeholder 2"/>
          <p:cNvSpPr>
            <a:spLocks noGrp="1"/>
          </p:cNvSpPr>
          <p:nvPr>
            <p:ph idx="1"/>
          </p:nvPr>
        </p:nvSpPr>
        <p:spPr/>
        <p:style>
          <a:lnRef idx="2">
            <a:schemeClr val="accent5"/>
          </a:lnRef>
          <a:fillRef idx="1">
            <a:schemeClr val="lt1"/>
          </a:fillRef>
          <a:effectRef idx="0">
            <a:schemeClr val="accent5"/>
          </a:effectRef>
          <a:fontRef idx="minor">
            <a:schemeClr val="dk1"/>
          </a:fontRef>
        </p:style>
        <p:txBody>
          <a:bodyPr/>
          <a:lstStyle/>
          <a:p>
            <a:r>
              <a:rPr lang="en-US" dirty="0"/>
              <a:t>A</a:t>
            </a:r>
            <a:r>
              <a:rPr lang="en-US" dirty="0" smtClean="0"/>
              <a:t>ttracted by </a:t>
            </a:r>
            <a:r>
              <a:rPr lang="en-US" dirty="0" smtClean="0"/>
              <a:t>worldly religions around them (Jud. 3:4-7)</a:t>
            </a:r>
          </a:p>
          <a:p>
            <a:pPr lvl="1"/>
            <a:r>
              <a:rPr lang="en-US" dirty="0" smtClean="0"/>
              <a:t>Self-willed “built for themselves” (1 Kin. 14:23)</a:t>
            </a:r>
          </a:p>
          <a:p>
            <a:pPr lvl="1"/>
            <a:r>
              <a:rPr lang="en-US" dirty="0" smtClean="0"/>
              <a:t>Provocative (Isa. 57:5)</a:t>
            </a:r>
          </a:p>
          <a:p>
            <a:pPr lvl="1"/>
            <a:r>
              <a:rPr lang="en-US" dirty="0" smtClean="0"/>
              <a:t>Defended </a:t>
            </a:r>
            <a:r>
              <a:rPr lang="en-US" dirty="0" smtClean="0"/>
              <a:t>practices if they received good things physically</a:t>
            </a:r>
            <a:endParaRPr lang="en-US" dirty="0" smtClean="0"/>
          </a:p>
          <a:p>
            <a:pPr lvl="2"/>
            <a:r>
              <a:rPr lang="en-US" dirty="0" smtClean="0"/>
              <a:t>Jeremiah 44:15-19</a:t>
            </a:r>
          </a:p>
        </p:txBody>
      </p:sp>
    </p:spTree>
    <p:extLst>
      <p:ext uri="{BB962C8B-B14F-4D97-AF65-F5344CB8AC3E}">
        <p14:creationId xmlns:p14="http://schemas.microsoft.com/office/powerpoint/2010/main" val="159207618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range_textured">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Orange_textured</Template>
  <TotalTime>1742</TotalTime>
  <Words>791</Words>
  <Application>Microsoft Office PowerPoint</Application>
  <PresentationFormat>On-screen Show (4:3)</PresentationFormat>
  <Paragraphs>69</Paragraphs>
  <Slides>12</Slides>
  <Notes>6</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Orange_textured</vt:lpstr>
      <vt:lpstr>Ten Rules</vt:lpstr>
      <vt:lpstr>#10</vt:lpstr>
      <vt:lpstr>PowerPoint Presentation</vt:lpstr>
      <vt:lpstr>PowerPoint Presentation</vt:lpstr>
      <vt:lpstr>God’s Will</vt:lpstr>
      <vt:lpstr>Not Only Know, But TEACH!</vt:lpstr>
      <vt:lpstr>#9</vt:lpstr>
      <vt:lpstr>God’s Old Testament People</vt:lpstr>
      <vt:lpstr>God’s Old Testament People</vt:lpstr>
      <vt:lpstr>Baal Worship Today?</vt:lpstr>
      <vt:lpstr>Baal Worship Today?</vt:lpstr>
      <vt:lpstr>Obeying These Rules Will Keep you Confused and Lost!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Ten Rules</dc:title>
  <dc:creator>Steven J. Wallace</dc:creator>
  <cp:lastModifiedBy>Steven J. Wallace</cp:lastModifiedBy>
  <cp:revision>40</cp:revision>
  <dcterms:created xsi:type="dcterms:W3CDTF">2016-04-20T18:12:28Z</dcterms:created>
  <dcterms:modified xsi:type="dcterms:W3CDTF">2016-04-23T18:04:36Z</dcterms:modified>
</cp:coreProperties>
</file>